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72" r:id="rId7"/>
    <p:sldId id="261" r:id="rId8"/>
    <p:sldId id="262" r:id="rId9"/>
    <p:sldId id="273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18288000" cy="10287000"/>
  <p:notesSz cx="10287000" cy="18288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Quicksand" panose="020B0604020202020204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" name="Google Shape;2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" name="Google Shape;3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73ccc0cfa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g373ccc0cfaa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g373ccc0cfaa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73ccc0cfa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g373ccc0cfaa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g373ccc0cfaa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1101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5763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0F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1924050" y="3181350"/>
            <a:ext cx="9525000" cy="1008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EAAB"/>
              </a:buClr>
              <a:buSzPts val="9000"/>
              <a:buFont typeface="Quicksand"/>
              <a:buNone/>
            </a:pPr>
            <a:r>
              <a:rPr lang="en-US" sz="9000" b="1" i="0" u="none" strike="noStrike" cap="none">
                <a:solidFill>
                  <a:srgbClr val="FFEAAB"/>
                </a:solidFill>
                <a:latin typeface="Quicksand"/>
                <a:ea typeface="Quicksand"/>
                <a:cs typeface="Quicksand"/>
                <a:sym typeface="Quicksand"/>
              </a:rPr>
              <a:t>DaniSEModa</a:t>
            </a:r>
            <a:endParaRPr sz="9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1924050" y="4895850"/>
            <a:ext cx="8858250" cy="319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Quicksand"/>
              <a:buNone/>
            </a:pP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Sistema de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gestão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para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lojas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de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roupas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28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1285875" y="9029700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9877425" y="1304925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0F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"/>
          <p:cNvSpPr/>
          <p:nvPr/>
        </p:nvSpPr>
        <p:spPr>
          <a:xfrm>
            <a:off x="9639300" y="1933575"/>
            <a:ext cx="7362825" cy="171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50"/>
              <a:buFont typeface="Quicksand"/>
              <a:buNone/>
            </a:pPr>
            <a:r>
              <a:rPr lang="en-US" sz="6150" b="1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Cadastro de Clientes</a:t>
            </a:r>
            <a:endParaRPr sz="61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10" descr="https://storage.googleapis.com/teachy-classroom-contents/images/imported/eee1d4790d72eb3efde9036f3d3ddb08978d2a8ffc5c71b492153fdb614cc07b.jpg?X-Goog-Algorithm=GOOG4-RSA-SHA256&amp;X-Goog-Credential=teachy-k8s-prod-sa%40teachy-375121.iam.gserviceaccount.com%2F20250729%2Fauto%2Fstorage%2Fgoog4_request&amp;X-Goog-Date=20250729T000206Z&amp;X-Goog-Expires=900&amp;X-Goog-SignedHeaders=host&amp;response-content-type=application%2Fpdf&amp;response-content-disposition=inline&amp;X-Goog-Signature=0f5ec898f24271816f96c3de0d78acd8fda2ac378ceacc62d9fa3a40c6fbcd40bf87a3e76cfc604da0490cce4bf895b7dbe746f08c115691f7078e14b3ee3d681e3ab77d0771166cf803e9f61a79386e729627cc2665a265289d0ea0dacc698f79ceb01697c7f775f462f61dfd78c2a2b32cf9a31588205f033e801a0cdcd9a6d3699773ef56185632f244f17ce56de5f438a46c8c1e05ce4f6b5915b78401bf60e2e9fd13abe79151c2c5e73c613617b4c4834f9ee78df3e398e4b4f9a19a2fe87715d3fc63184ba66a056a4700a9cde9b724a6fb054924a79b431e6d591962afb492bc1744df33f822f1e5d3cc1d6787753bc565818262a9a573a803c0bcb1"/>
          <p:cNvPicPr preferRelativeResize="0"/>
          <p:nvPr/>
        </p:nvPicPr>
        <p:blipFill rotWithShape="1">
          <a:blip r:embed="rId3">
            <a:alphaModFix/>
          </a:blip>
          <a:srcRect l="20" r="19"/>
          <a:stretch/>
        </p:blipFill>
        <p:spPr>
          <a:xfrm>
            <a:off x="954982" y="563065"/>
            <a:ext cx="6804355" cy="3852182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0"/>
          <p:cNvSpPr/>
          <p:nvPr/>
        </p:nvSpPr>
        <p:spPr>
          <a:xfrm>
            <a:off x="1285875" y="9029700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0"/>
          <p:cNvSpPr/>
          <p:nvPr/>
        </p:nvSpPr>
        <p:spPr>
          <a:xfrm>
            <a:off x="9877425" y="1304925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0677" y="4891497"/>
            <a:ext cx="13165387" cy="35914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0F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1" descr="https://storage.googleapis.com/teachy-classroom-contents/images/imported/e7ad235a90601f7105169e140f9b5845.jpg?X-Goog-Algorithm=GOOG4-RSA-SHA256&amp;X-Goog-Credential=teachy-k8s-prod-sa%40teachy-375121.iam.gserviceaccount.com%2F20250729%2Fauto%2Fstorage%2Fgoog4_request&amp;X-Goog-Date=20250729T000207Z&amp;X-Goog-Expires=900&amp;X-Goog-SignedHeaders=host&amp;response-content-type=application%2Fpdf&amp;response-content-disposition=inline&amp;X-Goog-Signature=7f71c28cdb671c0bc25e98d8643ee0e636a0830a2e0d6f6ecc8d3d97609468dbadf1f7ad796bf3f9d28c44b615439f4d86d1595dc1e6c04a6e01dffa29dfaf01c6e26c1ebf063a4e253ddab4e903925b43dcc843bec9428a460f6f9d0c3199d93628737e068cfd1c9b9879240689fd23622d5fa3be38f77514a03352d5ebd8dd714eeff5b2bfe6baf0ee24143c43e93945a1cce0c540ab8c579b45c936ff4506d4ecba68defc4e0d8999aaaecf34ee6d0321ee76419fc6dbc1ace1aa5eaf5234dff1f9bfc6fbb9f7c7331cee3789ff857e76d2b91b6f81adeb2be8854485bb873497cf208705601046b794bee8af9820a55a3921aef275a6c550a6876b3f8a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5875" y="1638300"/>
            <a:ext cx="7000875" cy="700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1"/>
          <p:cNvSpPr/>
          <p:nvPr/>
        </p:nvSpPr>
        <p:spPr>
          <a:xfrm>
            <a:off x="9560923" y="2038078"/>
            <a:ext cx="7362825" cy="1554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50"/>
              <a:buFont typeface="Quicksand"/>
              <a:buNone/>
            </a:pPr>
            <a:r>
              <a:rPr lang="en-US" sz="6150" b="1" i="0" u="none" strike="noStrike" cap="none" dirty="0" err="1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Consultar</a:t>
            </a:r>
            <a:r>
              <a:rPr lang="en-US" sz="6150" b="1" i="0" u="none" strike="noStrike" cap="none" dirty="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6150" b="1" i="0" u="none" strike="noStrike" cap="none" dirty="0" err="1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Cliente</a:t>
            </a:r>
            <a:r>
              <a:rPr lang="en-US" sz="6150" b="1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	</a:t>
            </a:r>
            <a:endParaRPr sz="61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1"/>
          <p:cNvSpPr/>
          <p:nvPr/>
        </p:nvSpPr>
        <p:spPr>
          <a:xfrm>
            <a:off x="1285875" y="9029700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1"/>
          <p:cNvSpPr/>
          <p:nvPr/>
        </p:nvSpPr>
        <p:spPr>
          <a:xfrm>
            <a:off x="9877425" y="1304925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8673" y="3441519"/>
            <a:ext cx="9094885" cy="38320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0F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9639300" y="1933575"/>
            <a:ext cx="7362825" cy="171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50"/>
              <a:buFont typeface="Quicksand"/>
              <a:buNone/>
            </a:pPr>
            <a:r>
              <a:rPr lang="en-US" sz="6150" b="1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Listagem de Clientes 		</a:t>
            </a:r>
            <a:endParaRPr sz="28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2"/>
          <p:cNvSpPr/>
          <p:nvPr/>
        </p:nvSpPr>
        <p:spPr>
          <a:xfrm>
            <a:off x="9639300" y="3985022"/>
            <a:ext cx="7362900" cy="3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Quicksand"/>
              <a:buNone/>
            </a:pP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O sistema </a:t>
            </a:r>
            <a:r>
              <a:rPr lang="en-US" sz="2850" b="0" i="0" u="none" strike="noStrike" cap="none" dirty="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da </a:t>
            </a:r>
            <a:r>
              <a:rPr lang="en-US" sz="2850" b="0" i="0" u="none" strike="noStrike" cap="none" dirty="0" err="1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DaniSEModa</a:t>
            </a:r>
            <a:r>
              <a:rPr lang="en-US" sz="2850" b="0" i="0" u="none" strike="noStrike" cap="none" dirty="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permite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consultar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todos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os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clientes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cadastrados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facilitando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a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organização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das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vendas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e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atendimento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Por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exemplo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acessar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a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lista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você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pode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visualizar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rapidamente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os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nomes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e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telefones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dos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clientes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Isso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torna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o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processo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de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gestão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mais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eficiente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28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2"/>
          <p:cNvSpPr/>
          <p:nvPr/>
        </p:nvSpPr>
        <p:spPr>
          <a:xfrm>
            <a:off x="1285875" y="9029700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2"/>
          <p:cNvSpPr/>
          <p:nvPr/>
        </p:nvSpPr>
        <p:spPr>
          <a:xfrm>
            <a:off x="9877425" y="1304925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" name="Google Shape;12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725" y="1754100"/>
            <a:ext cx="7122324" cy="712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0F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/>
          <p:nvPr/>
        </p:nvSpPr>
        <p:spPr>
          <a:xfrm>
            <a:off x="9130938" y="2155644"/>
            <a:ext cx="8106319" cy="859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50"/>
              <a:buFont typeface="Quicksand"/>
              <a:buNone/>
            </a:pPr>
            <a:r>
              <a:rPr lang="en-US" sz="6150" b="1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Processo de Venda		</a:t>
            </a:r>
            <a:endParaRPr sz="61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3"/>
          <p:cNvSpPr/>
          <p:nvPr/>
        </p:nvSpPr>
        <p:spPr>
          <a:xfrm>
            <a:off x="9639300" y="3517872"/>
            <a:ext cx="7362825" cy="4052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Quicksand"/>
              <a:buNone/>
            </a:pP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O sistema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DaniSEModa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agiliza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o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processo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de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vendas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permitindo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que um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cliente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faça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um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pedido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rapidamente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Por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exemplo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na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tela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de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vendas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, o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vendedor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pode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escolher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produtos e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finalizar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o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pagamento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em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poucos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cliques.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Isso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resulta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em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uma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experiência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mais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eficiente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tanto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para o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cliente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quanto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para o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vendedor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28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13" descr="https://storage.googleapis.com/teachy-classroom-contents/images-v2/3f8f395c-551a-4708-8055-f91c2ea09ecf/generated/v2_0_9.jpg?X-Goog-Algorithm=GOOG4-RSA-SHA256&amp;X-Goog-Credential=teachy-k8s-prod-sa%40teachy-375121.iam.gserviceaccount.com%2F20250729%2Fauto%2Fstorage%2Fgoog4_request&amp;X-Goog-Date=20250729T000208Z&amp;X-Goog-Expires=900&amp;X-Goog-SignedHeaders=host&amp;response-content-type=application%2Fpdf&amp;response-content-disposition=inline&amp;X-Goog-Signature=226fd7ac00a9756ac1c59edd7b53f4e2095e22f8cf6ce12d3f39da2818f031bec26412cbe6ddd8b386470377cdbc9f84b07e59d9ea66c07a4585e42e403f70be3f2da8dcba01b42396d0784ca76e9a6144d7b8b5d19f15131eda942efe5acc0fb78bcb9e2cad21e6dda0490dd677213ea64fe80b3adcd492dc9440ba1bf5b9b2b79ce7f9e21da787f003ffc84234bd20dfb8e6dfe3e786bcca26ad5316438630b9c22b286a29139e8fa7df399c3f4f642e131e646661943f584aa719602da27182e16e118eaf35bb6e7c042e70efb7de4f5aa1084c1ab7868b39742795dfc41c2bcb43147581d4e3b637bce5dca24b26b78b9918eb8303277fd0eed08f9d1f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5875" y="1638300"/>
            <a:ext cx="7000875" cy="700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3"/>
          <p:cNvSpPr/>
          <p:nvPr/>
        </p:nvSpPr>
        <p:spPr>
          <a:xfrm>
            <a:off x="1285875" y="9029700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3"/>
          <p:cNvSpPr/>
          <p:nvPr/>
        </p:nvSpPr>
        <p:spPr>
          <a:xfrm>
            <a:off x="9877425" y="1304925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0F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4" descr="https://storage.googleapis.com/teachy-classroom-contents/images-v2/7b19e9d3-09b7-4b98-b80c-fc94adcfd214/generated/v2_0_3.jpg?X-Goog-Algorithm=GOOG4-RSA-SHA256&amp;X-Goog-Credential=teachy-k8s-prod-sa%40teachy-375121.iam.gserviceaccount.com%2F20250729%2Fauto%2Fstorage%2Fgoog4_request&amp;X-Goog-Date=20250729T000209Z&amp;X-Goog-Expires=900&amp;X-Goog-SignedHeaders=host&amp;response-content-type=application%2Fpdf&amp;response-content-disposition=inline&amp;X-Goog-Signature=04f5f95b59b4e3cac2f61e7ed5b9e6c82e67d7cac5f49fc68f7a20e8735ab83f36414f3889125fbe85fa8c8d0d64c18aa1015ca22282a6bacabbe52b848e0c0827470ec371a222ec2885edd0d7a19acdf6c17de0973d5279221f37419126bccf23e31de7077a57c8175e18835a8eb46a535d09f71a338bc420d42bc9b734471a50f17393f4233a2cd534d76e65fa95f9eb7c9b7debab0b7a33b5d4225f47b90c5b0e567a8b4d7697b0155b86935ce0b3634b9150c6e838364e89a73f2d510fa454c8790325433797fe7573bf72094d799e243a367ed3137ff06b979aed1b34cd70130bdfa6f3e6b47591df74c6b97506c3e7d451d64334339eb38549de64e2d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5875" y="1638300"/>
            <a:ext cx="7000875" cy="700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4"/>
          <p:cNvSpPr/>
          <p:nvPr/>
        </p:nvSpPr>
        <p:spPr>
          <a:xfrm>
            <a:off x="9639300" y="1933575"/>
            <a:ext cx="7362825" cy="171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50"/>
              <a:buFont typeface="Quicksand"/>
              <a:buNone/>
            </a:pPr>
            <a:r>
              <a:rPr lang="en-US" sz="5350" b="1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Realização</a:t>
            </a:r>
            <a:r>
              <a:rPr lang="en-US" sz="5350" b="1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de </a:t>
            </a:r>
            <a:r>
              <a:rPr lang="en-US" sz="5350" b="1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Pedidos</a:t>
            </a:r>
            <a:r>
              <a:rPr lang="en-US" sz="5350" b="1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sz="5350" b="1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4" name="Google Shape;144;p14"/>
          <p:cNvSpPr/>
          <p:nvPr/>
        </p:nvSpPr>
        <p:spPr>
          <a:xfrm>
            <a:off x="9639300" y="3985022"/>
            <a:ext cx="7362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Quicksand"/>
              <a:buNone/>
            </a:pPr>
            <a:r>
              <a:rPr lang="en-US" sz="3000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•Escolha o cliente para o pedido.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4"/>
          <p:cNvSpPr/>
          <p:nvPr/>
        </p:nvSpPr>
        <p:spPr>
          <a:xfrm>
            <a:off x="9639300" y="4899422"/>
            <a:ext cx="7362825" cy="533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Quicksand"/>
              <a:buNone/>
            </a:pP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•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Selecione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os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produtos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desejados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4"/>
          <p:cNvSpPr/>
          <p:nvPr/>
        </p:nvSpPr>
        <p:spPr>
          <a:xfrm>
            <a:off x="9639300" y="5813822"/>
            <a:ext cx="7362825" cy="533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Quicksand"/>
              <a:buNone/>
            </a:pPr>
            <a:r>
              <a:rPr lang="en-US" sz="3000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•Insira a quantidade de cada produto.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4"/>
          <p:cNvSpPr/>
          <p:nvPr/>
        </p:nvSpPr>
        <p:spPr>
          <a:xfrm>
            <a:off x="9639300" y="6728222"/>
            <a:ext cx="7362825" cy="1066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Quicksand"/>
              <a:buNone/>
            </a:pPr>
            <a:r>
              <a:rPr lang="en-US" sz="3000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•Finalize com forma de entrega e pagamento.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4"/>
          <p:cNvSpPr/>
          <p:nvPr/>
        </p:nvSpPr>
        <p:spPr>
          <a:xfrm>
            <a:off x="1285875" y="9029700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4"/>
          <p:cNvSpPr/>
          <p:nvPr/>
        </p:nvSpPr>
        <p:spPr>
          <a:xfrm>
            <a:off x="9877425" y="1304925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0F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5"/>
          <p:cNvSpPr/>
          <p:nvPr/>
        </p:nvSpPr>
        <p:spPr>
          <a:xfrm>
            <a:off x="9639300" y="1933575"/>
            <a:ext cx="7362825" cy="171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50"/>
              <a:buFont typeface="Quicksand"/>
              <a:buNone/>
            </a:pPr>
            <a:r>
              <a:rPr lang="en-US" sz="6150" b="1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Controle de Vendas</a:t>
            </a:r>
            <a:endParaRPr sz="61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5"/>
          <p:cNvSpPr/>
          <p:nvPr/>
        </p:nvSpPr>
        <p:spPr>
          <a:xfrm>
            <a:off x="9639300" y="3985022"/>
            <a:ext cx="7362825" cy="4052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Quicksand"/>
              <a:buNone/>
            </a:pP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O sistema de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vendas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da Loja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DaniSEModa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armazena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dados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detalhados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sobre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cada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transação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, como ID da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venda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, produtos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comprados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e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métodos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de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pagamento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Por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exemplo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ele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gera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relatórios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para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analisar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o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desempenho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das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vendas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Isso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facilita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a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gestão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e o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acompanhamento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do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estoque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e das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finanças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28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p15" descr="https://storage.googleapis.com/teachy-classroom-contents/images-v2/0e9e45cf-c23a-4042-8520-0d0ba33d5474/generated/v2_0_11.jpg?X-Goog-Algorithm=GOOG4-RSA-SHA256&amp;X-Goog-Credential=teachy-k8s-prod-sa%40teachy-375121.iam.gserviceaccount.com%2F20250729%2Fauto%2Fstorage%2Fgoog4_request&amp;X-Goog-Date=20250729T000210Z&amp;X-Goog-Expires=900&amp;X-Goog-SignedHeaders=host&amp;response-content-type=application%2Fpdf&amp;response-content-disposition=inline&amp;X-Goog-Signature=9ca70da709e38d4617929551776ebe20bff9474713e751189a9974fb93082f510ec74b226e817db61484147cc98b128d615e7245656f8d57dea6c0228a111ae96ec3960e7b9a361cd2c96a455dd46d6846ed1dc40f7918b95941f6f4ac3667e20977d94dcd228212601aeac56c9656e17c1f4f52af9717fbb2b027b5ba65ea5ee40a99a88a4dfedbcb4cf335bd0899f3b101724464226b51d5faf81e007a3a15de876522fd91e244bfdee5d55ffa227967b4e9ca48308fe211f370defb45120fc277902ff1d0bc8a5d3696ff0a5d10e9d99363f5f976cc9828879d2d54f4b914e1792fbd58692eb9a4941ce9908fea39a8fff485f01ffc9d423f8979db2f21f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5875" y="1638300"/>
            <a:ext cx="7000875" cy="700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5"/>
          <p:cNvSpPr/>
          <p:nvPr/>
        </p:nvSpPr>
        <p:spPr>
          <a:xfrm>
            <a:off x="1285875" y="9029700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5"/>
          <p:cNvSpPr/>
          <p:nvPr/>
        </p:nvSpPr>
        <p:spPr>
          <a:xfrm>
            <a:off x="9877425" y="1304925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0F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6" descr="https://storage.googleapis.com/teachy-classroom-contents/images-v2/beffed09-bc0c-493c-bbf7-5f2fe57473fb/generated/v2_0_5.png?X-Goog-Algorithm=GOOG4-RSA-SHA256&amp;X-Goog-Credential=teachy-k8s-prod-sa%40teachy-375121.iam.gserviceaccount.com%2F20250729%2Fauto%2Fstorage%2Fgoog4_request&amp;X-Goog-Date=20250729T000211Z&amp;X-Goog-Expires=900&amp;X-Goog-SignedHeaders=host&amp;response-content-type=application%2Fpdf&amp;response-content-disposition=inline&amp;X-Goog-Signature=4d7619b8583a22d25db6e32fdfc52b345911ffb36dcaa7e2ab1fc17611fbd260cb129b6a67cb2ccc5279936b18ce714822a9c482a272d88d61cc7c223a6d18d6bf170b536c07d27a6a0d6392dce155fe3060fb0901964b641cd542fce1caeb5192246ebac7aaf8b4e204d2369a03bdc6a870bf0ee7f49195de6685b84ef72ff79587ab8b2b753d7ec4b2a2eafba32c11709eb80c65da0266240743d9fff0ad1d75eb3179514cc19a4eef0574998ff5e4d297c0bea554a4110bc018c843a5b44f2b918a4d2d134c118ce16f2ac11dec902c87be73271d54b2009c79afdefc7b411ba9d0330c71f96ef665cc21e1b69a6949f32ed814d77cf7a98ed288cbd4e668"/>
          <p:cNvPicPr preferRelativeResize="0"/>
          <p:nvPr/>
        </p:nvPicPr>
        <p:blipFill rotWithShape="1">
          <a:blip r:embed="rId3">
            <a:alphaModFix/>
          </a:blip>
          <a:srcRect t="12338" b="12337"/>
          <a:stretch/>
        </p:blipFill>
        <p:spPr>
          <a:xfrm>
            <a:off x="1285875" y="1638300"/>
            <a:ext cx="7000875" cy="700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6"/>
          <p:cNvSpPr/>
          <p:nvPr/>
        </p:nvSpPr>
        <p:spPr>
          <a:xfrm>
            <a:off x="9639300" y="1933575"/>
            <a:ext cx="7362825" cy="858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50"/>
              <a:buFont typeface="Quicksand"/>
              <a:buNone/>
            </a:pPr>
            <a:r>
              <a:rPr lang="en-US" sz="6150" b="1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Gerar Relatórios</a:t>
            </a:r>
            <a:endParaRPr sz="61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6"/>
          <p:cNvSpPr/>
          <p:nvPr/>
        </p:nvSpPr>
        <p:spPr>
          <a:xfrm>
            <a:off x="9639300" y="3125986"/>
            <a:ext cx="7362825" cy="533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Quicksand"/>
              <a:buNone/>
            </a:pPr>
            <a:r>
              <a:rPr lang="en-US" sz="3000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•Análise do desempenho de vendas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6"/>
          <p:cNvSpPr/>
          <p:nvPr/>
        </p:nvSpPr>
        <p:spPr>
          <a:xfrm>
            <a:off x="9639300" y="4040386"/>
            <a:ext cx="7362825" cy="1066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Quicksand"/>
              <a:buNone/>
            </a:pP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•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Identificação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de produtos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mais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vendidos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6"/>
          <p:cNvSpPr/>
          <p:nvPr/>
        </p:nvSpPr>
        <p:spPr>
          <a:xfrm>
            <a:off x="9639300" y="5488186"/>
            <a:ext cx="7362825" cy="533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Quicksand"/>
              <a:buNone/>
            </a:pPr>
            <a:r>
              <a:rPr lang="en-US" sz="3000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•Estratégias para aumento de vendas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6"/>
          <p:cNvSpPr/>
          <p:nvPr/>
        </p:nvSpPr>
        <p:spPr>
          <a:xfrm>
            <a:off x="9639300" y="6402586"/>
            <a:ext cx="7362825" cy="533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Quicksand"/>
              <a:buNone/>
            </a:pPr>
            <a:r>
              <a:rPr lang="en-US" sz="3000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•Informações para tomada de decisões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6"/>
          <p:cNvSpPr/>
          <p:nvPr/>
        </p:nvSpPr>
        <p:spPr>
          <a:xfrm>
            <a:off x="1285875" y="9029700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6"/>
          <p:cNvSpPr/>
          <p:nvPr/>
        </p:nvSpPr>
        <p:spPr>
          <a:xfrm>
            <a:off x="9877425" y="1304925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6"/>
          <p:cNvSpPr txBox="1"/>
          <p:nvPr/>
        </p:nvSpPr>
        <p:spPr>
          <a:xfrm>
            <a:off x="13584825" y="8791100"/>
            <a:ext cx="43878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linha 366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0F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7"/>
          <p:cNvSpPr/>
          <p:nvPr/>
        </p:nvSpPr>
        <p:spPr>
          <a:xfrm>
            <a:off x="9639300" y="1933575"/>
            <a:ext cx="7362825" cy="858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50"/>
              <a:buFont typeface="Quicksand"/>
              <a:buNone/>
            </a:pPr>
            <a:r>
              <a:rPr lang="en-US" sz="6150" b="1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Reflexão Final</a:t>
            </a:r>
            <a:endParaRPr sz="61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7"/>
          <p:cNvSpPr/>
          <p:nvPr/>
        </p:nvSpPr>
        <p:spPr>
          <a:xfrm>
            <a:off x="9639300" y="3125985"/>
            <a:ext cx="7362900" cy="3601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Quicksand"/>
              <a:buNone/>
            </a:pP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Como </a:t>
            </a:r>
            <a:r>
              <a:rPr lang="en-US" sz="2850" b="0" i="0" u="none" strike="noStrike" cap="none" dirty="0" err="1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podemos</a:t>
            </a:r>
            <a:r>
              <a:rPr lang="en-US" sz="2850" b="0" i="0" u="none" strike="noStrike" cap="none" dirty="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ajudá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-lo a </a:t>
            </a:r>
            <a:r>
              <a:rPr lang="en-US" sz="2850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fazer</a:t>
            </a:r>
            <a:r>
              <a:rPr lang="en-US" sz="285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o </a:t>
            </a:r>
            <a:r>
              <a:rPr lang="en-US" sz="2850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seu</a:t>
            </a:r>
            <a:r>
              <a:rPr lang="en-US" sz="285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sistema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? </a:t>
            </a:r>
            <a:endParaRPr lang="en-US" sz="2850" b="0" i="0" u="none" strike="noStrike" cap="none" dirty="0" smtClean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Quicksand"/>
              <a:buNone/>
            </a:pPr>
            <a:endParaRPr lang="en-US" sz="285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Quicksand"/>
              <a:buNone/>
            </a:pPr>
            <a:r>
              <a:rPr lang="en-US" sz="2850" b="0" i="0" u="none" strike="noStrike" cap="none" dirty="0" err="1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Considere</a:t>
            </a:r>
            <a:r>
              <a:rPr lang="en-US" sz="2850" b="0" i="0" u="none" strike="noStrike" cap="none" dirty="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funcionalidade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de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gestão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da </a:t>
            </a:r>
            <a:r>
              <a:rPr lang="en-US" sz="2850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nossa</a:t>
            </a:r>
            <a:r>
              <a:rPr lang="en-US" sz="285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equipe</a:t>
            </a:r>
            <a:r>
              <a:rPr lang="en-US" sz="285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que </a:t>
            </a:r>
            <a:r>
              <a:rPr lang="en-US" sz="2850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está</a:t>
            </a:r>
            <a:r>
              <a:rPr lang="en-US" sz="285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sempre</a:t>
            </a:r>
            <a:r>
              <a:rPr lang="en-US" sz="285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melhorando</a:t>
            </a:r>
            <a:r>
              <a:rPr lang="en-US" sz="285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para </a:t>
            </a:r>
            <a:r>
              <a:rPr lang="en-US" sz="2850" dirty="0" err="1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sua</a:t>
            </a:r>
            <a:r>
              <a:rPr lang="en-US" sz="2850" dirty="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dirty="0" err="1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eficácia</a:t>
            </a:r>
            <a:r>
              <a:rPr lang="en-US" sz="2850" dirty="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e </a:t>
            </a:r>
            <a:r>
              <a:rPr lang="en-US" sz="2850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ef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iciência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28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7"/>
          <p:cNvSpPr/>
          <p:nvPr/>
        </p:nvSpPr>
        <p:spPr>
          <a:xfrm>
            <a:off x="1285875" y="9029700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7"/>
          <p:cNvSpPr/>
          <p:nvPr/>
        </p:nvSpPr>
        <p:spPr>
          <a:xfrm>
            <a:off x="9877425" y="1304925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" name="Google Shape;184;p17" title="unname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875" y="2136574"/>
            <a:ext cx="7000873" cy="5250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0F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8"/>
          <p:cNvSpPr/>
          <p:nvPr/>
        </p:nvSpPr>
        <p:spPr>
          <a:xfrm>
            <a:off x="1704975" y="2914650"/>
            <a:ext cx="5429250" cy="100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EAAB"/>
              </a:buClr>
              <a:buSzPts val="7200"/>
              <a:buFont typeface="Quicksand"/>
              <a:buNone/>
            </a:pPr>
            <a:r>
              <a:rPr lang="en-US" sz="7200" b="1" i="0" u="none" strike="noStrike" cap="none">
                <a:solidFill>
                  <a:srgbClr val="FFEAAB"/>
                </a:solidFill>
                <a:latin typeface="Quicksand"/>
                <a:ea typeface="Quicksand"/>
                <a:cs typeface="Quicksand"/>
                <a:sym typeface="Quicksand"/>
              </a:rPr>
              <a:t>Conclusão</a:t>
            </a:r>
            <a:endParaRPr sz="7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8"/>
          <p:cNvSpPr/>
          <p:nvPr/>
        </p:nvSpPr>
        <p:spPr>
          <a:xfrm>
            <a:off x="8486775" y="1962150"/>
            <a:ext cx="8524875" cy="533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Quicksand"/>
              <a:buNone/>
            </a:pPr>
            <a:r>
              <a:rPr lang="en-US" sz="3000" b="0" i="0" u="none" strike="noStrike" cap="none" dirty="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• </a:t>
            </a:r>
            <a:r>
              <a:rPr lang="en-US" sz="3000" b="0" i="0" u="none" strike="noStrike" cap="none" dirty="0" err="1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Facilidade</a:t>
            </a:r>
            <a:r>
              <a:rPr lang="en-US" sz="3000" b="0" i="0" u="none" strike="noStrike" cap="none" dirty="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na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gestão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de produtos e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clientes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8"/>
          <p:cNvSpPr/>
          <p:nvPr/>
        </p:nvSpPr>
        <p:spPr>
          <a:xfrm>
            <a:off x="8486775" y="2876550"/>
            <a:ext cx="8524875" cy="533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Quicksand"/>
              <a:buNone/>
            </a:pPr>
            <a:r>
              <a:rPr lang="en-US" sz="3000" b="0" i="0" u="none" strike="noStrike" cap="none" dirty="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• </a:t>
            </a:r>
            <a:r>
              <a:rPr lang="en-US" sz="3000" b="0" i="0" u="none" strike="noStrike" cap="none" dirty="0" err="1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Agilidade</a:t>
            </a:r>
            <a:r>
              <a:rPr lang="en-US" sz="3000" b="0" i="0" u="none" strike="noStrike" cap="none" dirty="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no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processo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de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vendas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8"/>
          <p:cNvSpPr/>
          <p:nvPr/>
        </p:nvSpPr>
        <p:spPr>
          <a:xfrm>
            <a:off x="8486775" y="3790950"/>
            <a:ext cx="8524875" cy="533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Quicksand"/>
              <a:buNone/>
            </a:pPr>
            <a:r>
              <a:rPr lang="en-US" sz="3000" b="0" i="0" u="none" strike="noStrike" cap="none" dirty="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• </a:t>
            </a:r>
            <a:r>
              <a:rPr lang="en-US" sz="3000" b="0" i="0" u="none" strike="noStrike" cap="none" dirty="0" err="1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Relatórios</a:t>
            </a:r>
            <a:r>
              <a:rPr lang="en-US" sz="3000" b="0" i="0" u="none" strike="noStrike" cap="none" dirty="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para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acompanhar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desempenho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8"/>
          <p:cNvSpPr/>
          <p:nvPr/>
        </p:nvSpPr>
        <p:spPr>
          <a:xfrm>
            <a:off x="8486775" y="4705350"/>
            <a:ext cx="8524875" cy="533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Quicksand"/>
              <a:buNone/>
            </a:pPr>
            <a:r>
              <a:rPr lang="en-US" sz="3000" b="0" i="0" u="none" strike="noStrike" cap="none" dirty="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• </a:t>
            </a:r>
            <a:r>
              <a:rPr lang="en-US" sz="3000" b="0" i="0" u="none" strike="noStrike" cap="none" dirty="0" err="1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Melhora</a:t>
            </a:r>
            <a:r>
              <a:rPr lang="en-US" sz="3000" b="0" i="0" u="none" strike="noStrike" cap="none" dirty="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na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experiência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do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cliente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8"/>
          <p:cNvSpPr/>
          <p:nvPr/>
        </p:nvSpPr>
        <p:spPr>
          <a:xfrm>
            <a:off x="8486775" y="5619750"/>
            <a:ext cx="8524875" cy="533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Quicksand"/>
              <a:buNone/>
            </a:pPr>
            <a:r>
              <a:rPr lang="en-US" sz="3000" b="0" i="0" u="none" strike="noStrike" cap="none" dirty="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• </a:t>
            </a:r>
            <a:r>
              <a:rPr lang="en-US" sz="3000" b="0" i="0" u="none" strike="noStrike" cap="none" dirty="0" err="1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Relevância</a:t>
            </a:r>
            <a:r>
              <a:rPr lang="en-US" sz="3000" b="0" i="0" u="none" strike="noStrike" cap="none" dirty="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da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tecnologia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para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lojistas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8"/>
          <p:cNvSpPr/>
          <p:nvPr/>
        </p:nvSpPr>
        <p:spPr>
          <a:xfrm>
            <a:off x="1285875" y="9029700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8"/>
          <p:cNvSpPr/>
          <p:nvPr/>
        </p:nvSpPr>
        <p:spPr>
          <a:xfrm>
            <a:off x="9877425" y="1304925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0F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1704975" y="2914650"/>
            <a:ext cx="5429250" cy="100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EAAB"/>
              </a:buClr>
              <a:buSzPts val="7200"/>
              <a:buFont typeface="Quicksand"/>
              <a:buNone/>
            </a:pPr>
            <a:r>
              <a:rPr lang="en-US" sz="7200" b="1" i="0" u="none" strike="noStrike" cap="none">
                <a:solidFill>
                  <a:srgbClr val="FFEAAB"/>
                </a:solidFill>
                <a:latin typeface="Quicksand"/>
                <a:ea typeface="Quicksand"/>
                <a:cs typeface="Quicksand"/>
                <a:sym typeface="Quicksand"/>
              </a:rPr>
              <a:t>Sumário</a:t>
            </a:r>
            <a:endParaRPr sz="7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8486775" y="2914650"/>
            <a:ext cx="8524875" cy="533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Quicksand"/>
              <a:buNone/>
            </a:pPr>
            <a:r>
              <a:rPr lang="en-US" sz="3000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•Apresentação do DaniSEModa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4"/>
          <p:cNvSpPr/>
          <p:nvPr/>
        </p:nvSpPr>
        <p:spPr>
          <a:xfrm>
            <a:off x="8486775" y="3829050"/>
            <a:ext cx="8524875" cy="533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Quicksand"/>
              <a:buNone/>
            </a:pP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•Funcionamento Geral do Sistema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4"/>
          <p:cNvSpPr/>
          <p:nvPr/>
        </p:nvSpPr>
        <p:spPr>
          <a:xfrm>
            <a:off x="8486775" y="4743450"/>
            <a:ext cx="8524875" cy="533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Quicksand"/>
              <a:buNone/>
            </a:pP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•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Cadastro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de Produtos e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Clientes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4"/>
          <p:cNvSpPr/>
          <p:nvPr/>
        </p:nvSpPr>
        <p:spPr>
          <a:xfrm>
            <a:off x="8486775" y="5657850"/>
            <a:ext cx="8524875" cy="533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Quicksand"/>
              <a:buNone/>
            </a:pP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•Processo de Venda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8486775" y="6572250"/>
            <a:ext cx="8524875" cy="533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Quicksand"/>
              <a:buNone/>
            </a:pPr>
            <a:r>
              <a:rPr lang="en-US" sz="3000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•Relatórios </a:t>
            </a:r>
            <a:r>
              <a:rPr lang="en-US" sz="3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de Vendas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4"/>
          <p:cNvSpPr/>
          <p:nvPr/>
        </p:nvSpPr>
        <p:spPr>
          <a:xfrm>
            <a:off x="1285875" y="9029700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9877425" y="1304925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0F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9639300" y="1933575"/>
            <a:ext cx="7362825" cy="858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50"/>
              <a:buFont typeface="Quicksand"/>
              <a:buNone/>
            </a:pPr>
            <a:r>
              <a:rPr lang="en-US" sz="6150" b="1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DaniSEModa</a:t>
            </a:r>
            <a:endParaRPr sz="61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5"/>
          <p:cNvSpPr/>
          <p:nvPr/>
        </p:nvSpPr>
        <p:spPr>
          <a:xfrm>
            <a:off x="9639300" y="3125986"/>
            <a:ext cx="7362825" cy="4559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Quicksand"/>
              <a:buNone/>
            </a:pP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O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DaniSEModa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é um sistema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completo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para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gerir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lojas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de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roupas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permitindo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o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cadastro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de produtos e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clientes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além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da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realização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de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vendas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Por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exemplo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você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pode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cadastrar um novo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produto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e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ajustá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-lo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facilmente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no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estoque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 Uma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funcionalidade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útil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é o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relatório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de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vendas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, que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ajuda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a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monitorar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o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desempenho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da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loja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28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" name="Google Shape;40;p5" descr="https://storage.googleapis.com/teachy-classroom-contents/images-v2/492bc318-530a-4881-bdd3-7387979a8064/imported/v2_0_30.jpg?X-Goog-Algorithm=GOOG4-RSA-SHA256&amp;X-Goog-Credential=teachy-k8s-prod-sa%40teachy-375121.iam.gserviceaccount.com%2F20250729%2Fauto%2Fstorage%2Fgoog4_request&amp;X-Goog-Date=20250729T000204Z&amp;X-Goog-Expires=900&amp;X-Goog-SignedHeaders=host&amp;response-content-type=application%2Fpdf&amp;response-content-disposition=inline&amp;X-Goog-Signature=9ea0b2a52d5194ca61a6c67000568dfa2e9b45055c6509550306575a16ca131dbc0bacb804d7eefb4aec776a7b532ea89fbbf6d393ec42f1f311b585c9c301b9b07b92a8481dfff146aa2173d937dba7a0056421f4f92f768a8690ff3e720fd1d6d52792cf3686d0d9d2a7f2974dadcecba3972f7fa0a5844e39585ed0822c816bbdff19ea11fbfb6112db09593c545b0825ceb283f521c6d9d3116a201e3ec6957ae3b1760be8040552d9f80a47932c523a892c0151f75d18bf5cc05e2e984f3923883d1c007b3f92e8cfd4ac2e9b9f79c03fcbdb445e4621dca473edd44fce6fafd4bf1afa66ce33673ddb6102c705f3b455471522c6dfb0128080f0f0b3f2"/>
          <p:cNvPicPr preferRelativeResize="0"/>
          <p:nvPr/>
        </p:nvPicPr>
        <p:blipFill rotWithShape="1">
          <a:blip r:embed="rId3">
            <a:alphaModFix/>
          </a:blip>
          <a:srcRect t="25" b="24"/>
          <a:stretch/>
        </p:blipFill>
        <p:spPr>
          <a:xfrm>
            <a:off x="1285875" y="2800350"/>
            <a:ext cx="7000875" cy="4667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1285875" y="9029700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9877425" y="1304925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0F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/>
          <p:nvPr/>
        </p:nvSpPr>
        <p:spPr>
          <a:xfrm>
            <a:off x="9300754" y="1256827"/>
            <a:ext cx="7362825" cy="171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50"/>
              <a:buFont typeface="Quicksand"/>
              <a:buNone/>
            </a:pPr>
            <a:r>
              <a:rPr lang="en-US" sz="6150" b="1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Funcionamento Geral   	</a:t>
            </a:r>
            <a:endParaRPr sz="61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/>
          <p:nvPr/>
        </p:nvSpPr>
        <p:spPr>
          <a:xfrm>
            <a:off x="9639300" y="3985022"/>
            <a:ext cx="7362825" cy="35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Quicksand"/>
              <a:buNone/>
            </a:pPr>
            <a:endParaRPr sz="28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" name="Google Shape;50;p6" descr="https://storage.googleapis.com/teachy-classroom-contents/images-v2/de736ffd-6d88-47f0-bbc9-38d086b196fe/generated/v2_0_5.jpg?X-Goog-Algorithm=GOOG4-RSA-SHA256&amp;X-Goog-Credential=teachy-k8s-prod-sa%40teachy-375121.iam.gserviceaccount.com%2F20250729%2Fauto%2Fstorage%2Fgoog4_request&amp;X-Goog-Date=20250729T000205Z&amp;X-Goog-Expires=900&amp;X-Goog-SignedHeaders=host&amp;response-content-type=application%2Fpdf&amp;response-content-disposition=inline&amp;X-Goog-Signature=5fe2ca7db76d7a89c3cd872dff7a7a7b62474e1b7befd31f362b41fce7a647dae3aabb9a79985c1d238aa1e87c28b4d316814f2c757ca150f2b3bd54ac852a7a4264cdcb759caadaef025ee1fa57b3e922779a630644986d7499ec535b75f5b6603289f4560c3e4e366e4e2e3954e00798bfd0214b3a0fd83973546acbf625e5aa12131b72edb977b99778bc0b213a9e96b5b2655b25c31c6b96800fced04aa2e415670bc72f36726d3408ea7d83376140c0768fc530edcf0e5810ffb52bd6aa08d466d8ba22657f988b5f5ff4c1f7fdbd93dc3a03589c03ec761f3b7878d9cb21f1bf9ec6219513b9e023f3e37b81f1ba61d2cb41530363ea9b4bd3363e59f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5875" y="1638300"/>
            <a:ext cx="7000875" cy="7000875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6"/>
          <p:cNvSpPr/>
          <p:nvPr/>
        </p:nvSpPr>
        <p:spPr>
          <a:xfrm>
            <a:off x="1285875" y="9029700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9300754" y="690971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0754" y="3137325"/>
            <a:ext cx="6512333" cy="5892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0F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/>
          <p:nvPr/>
        </p:nvSpPr>
        <p:spPr>
          <a:xfrm>
            <a:off x="9639300" y="1933575"/>
            <a:ext cx="7362900" cy="17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50"/>
              <a:buFont typeface="Quicksand"/>
              <a:buNone/>
            </a:pPr>
            <a:r>
              <a:rPr lang="en-US" sz="6150" b="1" dirty="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Funcionalidade do Menu</a:t>
            </a:r>
            <a:r>
              <a:rPr lang="en-US" sz="6150" b="1" i="0" u="none" strike="noStrike" cap="none" dirty="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 </a:t>
            </a:r>
            <a:r>
              <a:rPr lang="en-US" sz="6150" b="1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	</a:t>
            </a:r>
            <a:endParaRPr sz="61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7"/>
          <p:cNvSpPr/>
          <p:nvPr/>
        </p:nvSpPr>
        <p:spPr>
          <a:xfrm>
            <a:off x="9639300" y="4572001"/>
            <a:ext cx="7362900" cy="3586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pt-BR" sz="2850" dirty="0" smtClean="0">
                <a:solidFill>
                  <a:schemeClr val="bg1"/>
                </a:solidFill>
                <a:latin typeface="Quicksand" panose="020B0604020202020204" charset="-120"/>
                <a:ea typeface="Quicksand" panose="020B0604020202020204" charset="-120"/>
              </a:rPr>
              <a:t>A </a:t>
            </a:r>
            <a:r>
              <a:rPr lang="pt-BR" sz="2850" dirty="0">
                <a:solidFill>
                  <a:schemeClr val="bg1"/>
                </a:solidFill>
                <a:latin typeface="Quicksand" panose="020B0604020202020204" charset="-120"/>
                <a:ea typeface="Quicksand" panose="020B0604020202020204" charset="-120"/>
              </a:rPr>
              <a:t>função </a:t>
            </a:r>
            <a:r>
              <a:rPr lang="pt-BR" sz="2850" dirty="0" smtClean="0">
                <a:solidFill>
                  <a:schemeClr val="bg1"/>
                </a:solidFill>
                <a:latin typeface="Quicksand" panose="020B0604020202020204" charset="-120"/>
                <a:ea typeface="Quicksand" panose="020B0604020202020204" charset="-120"/>
              </a:rPr>
              <a:t>menuProdutos() </a:t>
            </a:r>
            <a:r>
              <a:rPr lang="pt-BR" sz="2850" dirty="0">
                <a:solidFill>
                  <a:schemeClr val="bg1"/>
                </a:solidFill>
                <a:latin typeface="Quicksand" panose="020B0604020202020204" charset="-120"/>
                <a:ea typeface="Quicksand" panose="020B0604020202020204" charset="-120"/>
              </a:rPr>
              <a:t>implementa um menu de gestão de produtos. Ela apresenta opções para </a:t>
            </a:r>
            <a:r>
              <a:rPr lang="pt-BR" sz="2850" dirty="0" smtClean="0">
                <a:solidFill>
                  <a:schemeClr val="bg1"/>
                </a:solidFill>
                <a:latin typeface="Quicksand" panose="020B0604020202020204" charset="-120"/>
                <a:ea typeface="Quicksand" panose="020B0604020202020204" charset="-120"/>
              </a:rPr>
              <a:t>Cadastrar </a:t>
            </a:r>
            <a:r>
              <a:rPr lang="pt-BR" sz="2850" dirty="0">
                <a:solidFill>
                  <a:schemeClr val="bg1"/>
                </a:solidFill>
                <a:latin typeface="Quicksand" panose="020B0604020202020204" charset="-120"/>
                <a:ea typeface="Quicksand" panose="020B0604020202020204" charset="-120"/>
              </a:rPr>
              <a:t>Novo </a:t>
            </a:r>
            <a:r>
              <a:rPr lang="pt-BR" sz="2850" dirty="0" smtClean="0">
                <a:solidFill>
                  <a:schemeClr val="bg1"/>
                </a:solidFill>
                <a:latin typeface="Quicksand" panose="020B0604020202020204" charset="-120"/>
                <a:ea typeface="Quicksand" panose="020B0604020202020204" charset="-120"/>
              </a:rPr>
              <a:t>Produto, Consultar Produtos, Atualizar Produto </a:t>
            </a:r>
            <a:r>
              <a:rPr lang="pt-BR" sz="2850" dirty="0">
                <a:solidFill>
                  <a:schemeClr val="bg1"/>
                </a:solidFill>
                <a:latin typeface="Quicksand" panose="020B0604020202020204" charset="-120"/>
                <a:ea typeface="Quicksand" panose="020B0604020202020204" charset="-120"/>
              </a:rPr>
              <a:t>e </a:t>
            </a:r>
            <a:r>
              <a:rPr lang="pt-BR" sz="2850" dirty="0" smtClean="0">
                <a:solidFill>
                  <a:schemeClr val="bg1"/>
                </a:solidFill>
                <a:latin typeface="Quicksand" panose="020B0604020202020204" charset="-120"/>
                <a:ea typeface="Quicksand" panose="020B0604020202020204" charset="-120"/>
              </a:rPr>
              <a:t>Voltar </a:t>
            </a:r>
            <a:r>
              <a:rPr lang="pt-BR" sz="2850" dirty="0">
                <a:solidFill>
                  <a:schemeClr val="bg1"/>
                </a:solidFill>
                <a:latin typeface="Quicksand" panose="020B0604020202020204" charset="-120"/>
                <a:ea typeface="Quicksand" panose="020B0604020202020204" charset="-120"/>
              </a:rPr>
              <a:t>ao Menu </a:t>
            </a:r>
            <a:r>
              <a:rPr lang="pt-BR" sz="2850" dirty="0" smtClean="0">
                <a:solidFill>
                  <a:schemeClr val="bg1"/>
                </a:solidFill>
                <a:latin typeface="Quicksand" panose="020B0604020202020204" charset="-120"/>
                <a:ea typeface="Quicksand" panose="020B0604020202020204" charset="-120"/>
              </a:rPr>
              <a:t>Principal. </a:t>
            </a:r>
            <a:r>
              <a:rPr lang="pt-BR" sz="2850" dirty="0">
                <a:solidFill>
                  <a:schemeClr val="bg1"/>
                </a:solidFill>
                <a:latin typeface="Quicksand" panose="020B0604020202020204" charset="-120"/>
                <a:ea typeface="Quicksand" panose="020B0604020202020204" charset="-120"/>
              </a:rPr>
              <a:t>Cada opção, exceto </a:t>
            </a:r>
            <a:r>
              <a:rPr lang="pt-BR" sz="2850" dirty="0" smtClean="0">
                <a:solidFill>
                  <a:schemeClr val="bg1"/>
                </a:solidFill>
                <a:latin typeface="Quicksand" panose="020B0604020202020204" charset="-120"/>
                <a:ea typeface="Quicksand" panose="020B0604020202020204" charset="-120"/>
              </a:rPr>
              <a:t>Voltar, </a:t>
            </a:r>
            <a:r>
              <a:rPr lang="pt-BR" sz="2850" dirty="0">
                <a:solidFill>
                  <a:schemeClr val="bg1"/>
                </a:solidFill>
                <a:latin typeface="Quicksand" panose="020B0604020202020204" charset="-120"/>
                <a:ea typeface="Quicksand" panose="020B0604020202020204" charset="-120"/>
              </a:rPr>
              <a:t>chama uma função específica para realizar a ação desejada.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Quicksand"/>
              <a:buNone/>
            </a:pPr>
            <a:endParaRPr sz="28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7"/>
          <p:cNvSpPr/>
          <p:nvPr/>
        </p:nvSpPr>
        <p:spPr>
          <a:xfrm>
            <a:off x="1285875" y="9029700"/>
            <a:ext cx="5857800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7"/>
          <p:cNvSpPr/>
          <p:nvPr/>
        </p:nvSpPr>
        <p:spPr>
          <a:xfrm>
            <a:off x="9877425" y="1304925"/>
            <a:ext cx="5857800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139" y="1457325"/>
            <a:ext cx="6965837" cy="6929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0F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/>
          <p:nvPr/>
        </p:nvSpPr>
        <p:spPr>
          <a:xfrm>
            <a:off x="9639300" y="1933575"/>
            <a:ext cx="7362900" cy="17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50"/>
              <a:buFont typeface="Quicksand"/>
              <a:buNone/>
            </a:pPr>
            <a:r>
              <a:rPr lang="en-US" sz="6150" b="1" dirty="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Funcionalidade do Menu</a:t>
            </a:r>
            <a:r>
              <a:rPr lang="en-US" sz="6150" b="1" i="0" u="none" strike="noStrike" cap="none" dirty="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 </a:t>
            </a:r>
            <a:r>
              <a:rPr lang="en-US" sz="6150" b="1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	</a:t>
            </a:r>
            <a:endParaRPr sz="61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7"/>
          <p:cNvSpPr/>
          <p:nvPr/>
        </p:nvSpPr>
        <p:spPr>
          <a:xfrm>
            <a:off x="9639300" y="4572001"/>
            <a:ext cx="7362900" cy="3586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pt-BR" sz="2850" dirty="0" smtClean="0">
                <a:solidFill>
                  <a:schemeClr val="bg1"/>
                </a:solidFill>
                <a:latin typeface="Quicksand" panose="020B0604020202020204" charset="-120"/>
                <a:ea typeface="Quicksand" panose="020B0604020202020204" charset="-120"/>
              </a:rPr>
              <a:t>A </a:t>
            </a:r>
            <a:r>
              <a:rPr lang="pt-BR" sz="2850" dirty="0">
                <a:solidFill>
                  <a:schemeClr val="bg1"/>
                </a:solidFill>
                <a:latin typeface="Quicksand" panose="020B0604020202020204" charset="-120"/>
                <a:ea typeface="Quicksand" panose="020B0604020202020204" charset="-120"/>
              </a:rPr>
              <a:t>função </a:t>
            </a:r>
            <a:r>
              <a:rPr lang="pt-BR" sz="2850" dirty="0" err="1" smtClean="0">
                <a:solidFill>
                  <a:schemeClr val="bg1"/>
                </a:solidFill>
                <a:latin typeface="Quicksand" panose="020B0604020202020204" charset="-120"/>
                <a:ea typeface="Quicksand" panose="020B0604020202020204" charset="-120"/>
              </a:rPr>
              <a:t>menuClientes</a:t>
            </a:r>
            <a:r>
              <a:rPr lang="pt-BR" sz="2850" dirty="0" smtClean="0">
                <a:solidFill>
                  <a:schemeClr val="bg1"/>
                </a:solidFill>
                <a:latin typeface="Quicksand" panose="020B0604020202020204" charset="-120"/>
                <a:ea typeface="Quicksand" panose="020B0604020202020204" charset="-120"/>
              </a:rPr>
              <a:t>() </a:t>
            </a:r>
            <a:r>
              <a:rPr lang="pt-BR" sz="2850" dirty="0">
                <a:solidFill>
                  <a:schemeClr val="bg1"/>
                </a:solidFill>
                <a:latin typeface="Quicksand" panose="020B0604020202020204" charset="-120"/>
                <a:ea typeface="Quicksand" panose="020B0604020202020204" charset="-120"/>
              </a:rPr>
              <a:t>implementa um menu de gestão de </a:t>
            </a:r>
            <a:r>
              <a:rPr lang="pt-BR" sz="2850" dirty="0" smtClean="0">
                <a:solidFill>
                  <a:schemeClr val="bg1"/>
                </a:solidFill>
                <a:latin typeface="Quicksand" panose="020B0604020202020204" charset="-120"/>
                <a:ea typeface="Quicksand" panose="020B0604020202020204" charset="-120"/>
              </a:rPr>
              <a:t>clientes. </a:t>
            </a:r>
            <a:r>
              <a:rPr lang="pt-BR" sz="2850" dirty="0">
                <a:solidFill>
                  <a:schemeClr val="bg1"/>
                </a:solidFill>
                <a:latin typeface="Quicksand" panose="020B0604020202020204" charset="-120"/>
                <a:ea typeface="Quicksand" panose="020B0604020202020204" charset="-120"/>
              </a:rPr>
              <a:t>Ela apresenta opções para </a:t>
            </a:r>
            <a:r>
              <a:rPr lang="pt-BR" sz="2850" dirty="0" smtClean="0">
                <a:solidFill>
                  <a:schemeClr val="bg1"/>
                </a:solidFill>
                <a:latin typeface="Quicksand" panose="020B0604020202020204" charset="-120"/>
                <a:ea typeface="Quicksand" panose="020B0604020202020204" charset="-120"/>
              </a:rPr>
              <a:t>Cadastrar </a:t>
            </a:r>
            <a:r>
              <a:rPr lang="pt-BR" sz="2850" dirty="0">
                <a:solidFill>
                  <a:schemeClr val="bg1"/>
                </a:solidFill>
                <a:latin typeface="Quicksand" panose="020B0604020202020204" charset="-120"/>
                <a:ea typeface="Quicksand" panose="020B0604020202020204" charset="-120"/>
              </a:rPr>
              <a:t>Novo </a:t>
            </a:r>
            <a:r>
              <a:rPr lang="pt-BR" sz="2850" dirty="0" smtClean="0">
                <a:solidFill>
                  <a:schemeClr val="bg1"/>
                </a:solidFill>
                <a:latin typeface="Quicksand" panose="020B0604020202020204" charset="-120"/>
                <a:ea typeface="Quicksand" panose="020B0604020202020204" charset="-120"/>
              </a:rPr>
              <a:t>Cliente, Consultar Clientes e Voltar </a:t>
            </a:r>
            <a:r>
              <a:rPr lang="pt-BR" sz="2850" dirty="0">
                <a:solidFill>
                  <a:schemeClr val="bg1"/>
                </a:solidFill>
                <a:latin typeface="Quicksand" panose="020B0604020202020204" charset="-120"/>
                <a:ea typeface="Quicksand" panose="020B0604020202020204" charset="-120"/>
              </a:rPr>
              <a:t>ao Menu </a:t>
            </a:r>
            <a:r>
              <a:rPr lang="pt-BR" sz="2850" dirty="0" smtClean="0">
                <a:solidFill>
                  <a:schemeClr val="bg1"/>
                </a:solidFill>
                <a:latin typeface="Quicksand" panose="020B0604020202020204" charset="-120"/>
                <a:ea typeface="Quicksand" panose="020B0604020202020204" charset="-120"/>
              </a:rPr>
              <a:t>Principal.</a:t>
            </a:r>
            <a:endParaRPr sz="28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7"/>
          <p:cNvSpPr/>
          <p:nvPr/>
        </p:nvSpPr>
        <p:spPr>
          <a:xfrm>
            <a:off x="1285875" y="9029700"/>
            <a:ext cx="5857800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7"/>
          <p:cNvSpPr/>
          <p:nvPr/>
        </p:nvSpPr>
        <p:spPr>
          <a:xfrm>
            <a:off x="9877425" y="1304925"/>
            <a:ext cx="5857800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97" y="1753612"/>
            <a:ext cx="7667897" cy="597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57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0F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/>
          <p:nvPr/>
        </p:nvSpPr>
        <p:spPr>
          <a:xfrm>
            <a:off x="2094733" y="424592"/>
            <a:ext cx="5018315" cy="1718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50"/>
              <a:buFont typeface="Quicksand"/>
              <a:buNone/>
            </a:pPr>
            <a:r>
              <a:rPr lang="en-US" sz="6150" b="1" i="0" u="none" strike="noStrike" cap="none" dirty="0" err="1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Cadastro</a:t>
            </a:r>
            <a:r>
              <a:rPr lang="en-US" sz="6150" b="1" i="0" u="none" strike="noStrike" cap="none" dirty="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de Produtos   </a:t>
            </a:r>
            <a:endParaRPr sz="61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8"/>
          <p:cNvSpPr/>
          <p:nvPr/>
        </p:nvSpPr>
        <p:spPr>
          <a:xfrm>
            <a:off x="9129849" y="1101537"/>
            <a:ext cx="7362825" cy="3039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Quicksand"/>
              <a:buNone/>
            </a:pP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O sistema permite cadastrar produtos com detalhes essenciais como nome, preço e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quantidade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Por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exemplo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cadastrar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uma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'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Camiseta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Básica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',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você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insere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seu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preço e a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quantidade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disponível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Isso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facilita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a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gestão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do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estoque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na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loja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28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8"/>
          <p:cNvSpPr/>
          <p:nvPr/>
        </p:nvSpPr>
        <p:spPr>
          <a:xfrm>
            <a:off x="1285875" y="9029700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/>
          <p:nvPr/>
        </p:nvSpPr>
        <p:spPr>
          <a:xfrm>
            <a:off x="9312729" y="348392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733" y="4477920"/>
            <a:ext cx="13279703" cy="4153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0F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9" descr="https://storage.googleapis.com/teachy-classroom-contents/images-v2/79ffb11d-9e7d-4623-ad32-33f7e9bc9605/generated/v2_0_5.jpg?X-Goog-Algorithm=GOOG4-RSA-SHA256&amp;X-Goog-Credential=teachy-k8s-prod-sa%40teachy-375121.iam.gserviceaccount.com%2F20250729%2Fauto%2Fstorage%2Fgoog4_request&amp;X-Goog-Date=20250729T000206Z&amp;X-Goog-Expires=900&amp;X-Goog-SignedHeaders=host&amp;response-content-type=application%2Fpdf&amp;response-content-disposition=inline&amp;X-Goog-Signature=6bbf1f0b3fea5df0eeb524aae0e0ac4f4df338ef9558388e2e80a35326011934460660b594b17bd5b310279e2eac7591e1fd8d0de3897eb16c5de891eb0f65bf17488687932c96aeef530c628044febb34a0e88334635ab5a26f6daa2010cd55321d86f4ebae4e18b034ff2563fafa30cd98fae8b0cdb850f5892094700247089a161dde9eb71d4d995ee82f1a1ebaac7aa1c0ac27901a3e1fd76a318defb7843ee182e63d37e03407c677aad310a47ff25d22f1fd6681410b29058001d37af20b8a0522882bc3327115189ddc29d2b50b203cafb9b59a1497578d711dab6e53ccc4d19c1517650bf53b1423b77bf2e8b9b157fcc236b5495f5d89f60b79fde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5875" y="1638300"/>
            <a:ext cx="5857875" cy="608184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9"/>
          <p:cNvSpPr/>
          <p:nvPr/>
        </p:nvSpPr>
        <p:spPr>
          <a:xfrm>
            <a:off x="7916092" y="1638300"/>
            <a:ext cx="9543234" cy="1718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50"/>
              <a:buFont typeface="Quicksand"/>
              <a:buNone/>
            </a:pPr>
            <a:r>
              <a:rPr lang="en-US" sz="6150" b="1" dirty="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Atualização de Produtos</a:t>
            </a:r>
            <a:r>
              <a:rPr lang="en-US" sz="6150" b="1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		</a:t>
            </a:r>
            <a:endParaRPr sz="61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9"/>
          <p:cNvSpPr/>
          <p:nvPr/>
        </p:nvSpPr>
        <p:spPr>
          <a:xfrm>
            <a:off x="1285875" y="9029700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9"/>
          <p:cNvSpPr/>
          <p:nvPr/>
        </p:nvSpPr>
        <p:spPr>
          <a:xfrm>
            <a:off x="9877425" y="1304925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5989" y="2730137"/>
            <a:ext cx="7785462" cy="70242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0F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9" descr="https://storage.googleapis.com/teachy-classroom-contents/images-v2/79ffb11d-9e7d-4623-ad32-33f7e9bc9605/generated/v2_0_5.jpg?X-Goog-Algorithm=GOOG4-RSA-SHA256&amp;X-Goog-Credential=teachy-k8s-prod-sa%40teachy-375121.iam.gserviceaccount.com%2F20250729%2Fauto%2Fstorage%2Fgoog4_request&amp;X-Goog-Date=20250729T000206Z&amp;X-Goog-Expires=900&amp;X-Goog-SignedHeaders=host&amp;response-content-type=application%2Fpdf&amp;response-content-disposition=inline&amp;X-Goog-Signature=6bbf1f0b3fea5df0eeb524aae0e0ac4f4df338ef9558388e2e80a35326011934460660b594b17bd5b310279e2eac7591e1fd8d0de3897eb16c5de891eb0f65bf17488687932c96aeef530c628044febb34a0e88334635ab5a26f6daa2010cd55321d86f4ebae4e18b034ff2563fafa30cd98fae8b0cdb850f5892094700247089a161dde9eb71d4d995ee82f1a1ebaac7aa1c0ac27901a3e1fd76a318defb7843ee182e63d37e03407c677aad310a47ff25d22f1fd6681410b29058001d37af20b8a0522882bc3327115189ddc29d2b50b203cafb9b59a1497578d711dab6e53ccc4d19c1517650bf53b1423b77bf2e8b9b157fcc236b5495f5d89f60b79fde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5875" y="1638300"/>
            <a:ext cx="5857875" cy="608184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9"/>
          <p:cNvSpPr/>
          <p:nvPr/>
        </p:nvSpPr>
        <p:spPr>
          <a:xfrm>
            <a:off x="8569235" y="1304925"/>
            <a:ext cx="9543234" cy="1718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50"/>
              <a:buFont typeface="Quicksand"/>
              <a:buNone/>
            </a:pPr>
            <a:r>
              <a:rPr lang="en-US" sz="6150" b="1" dirty="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Consulta de Produtos</a:t>
            </a:r>
            <a:r>
              <a:rPr lang="en-US" sz="6150" b="1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		</a:t>
            </a:r>
            <a:endParaRPr sz="61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9"/>
          <p:cNvSpPr/>
          <p:nvPr/>
        </p:nvSpPr>
        <p:spPr>
          <a:xfrm>
            <a:off x="1285875" y="9029700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9"/>
          <p:cNvSpPr/>
          <p:nvPr/>
        </p:nvSpPr>
        <p:spPr>
          <a:xfrm>
            <a:off x="9877425" y="1304925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042" y="2824408"/>
            <a:ext cx="7951729" cy="598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552</Words>
  <Application>Microsoft Office PowerPoint</Application>
  <PresentationFormat>Personalizar</PresentationFormat>
  <Paragraphs>66</Paragraphs>
  <Slides>18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2" baseType="lpstr">
      <vt:lpstr>Calibri</vt:lpstr>
      <vt:lpstr>Arial</vt:lpstr>
      <vt:lpstr>Quicksand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Usuário</cp:lastModifiedBy>
  <cp:revision>9</cp:revision>
  <dcterms:modified xsi:type="dcterms:W3CDTF">2025-07-29T06:26:32Z</dcterms:modified>
</cp:coreProperties>
</file>